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>
        <p:scale>
          <a:sx n="75" d="100"/>
          <a:sy n="75" d="100"/>
        </p:scale>
        <p:origin x="-3384" y="-26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91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14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6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2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44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860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17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83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9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7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1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5E03A-A50B-4711-9ECD-07A26E22E3C1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FD454-A618-4A0E-BDD0-F435DFC76E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2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0.pn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jpeg"/><Relationship Id="rId9" Type="http://schemas.openxmlformats.org/officeDocument/2006/relationships/image" Target="../media/image8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86955CD7-D89C-4DAC-8135-90D7B48945F9}"/>
              </a:ext>
            </a:extLst>
          </p:cNvPr>
          <p:cNvGrpSpPr/>
          <p:nvPr/>
        </p:nvGrpSpPr>
        <p:grpSpPr>
          <a:xfrm>
            <a:off x="1" y="82952"/>
            <a:ext cx="6857999" cy="212157"/>
            <a:chOff x="0" y="82951"/>
            <a:chExt cx="7380287" cy="2159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8E5DD75F-0DB8-4E6C-BCE0-93275D4A16C3}"/>
                </a:ext>
              </a:extLst>
            </p:cNvPr>
            <p:cNvSpPr/>
            <p:nvPr/>
          </p:nvSpPr>
          <p:spPr>
            <a:xfrm>
              <a:off x="0" y="82951"/>
              <a:ext cx="3709700" cy="10627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A03DAA76-D916-4B58-8A71-773F03570CC9}"/>
                </a:ext>
              </a:extLst>
            </p:cNvPr>
            <p:cNvSpPr/>
            <p:nvPr/>
          </p:nvSpPr>
          <p:spPr>
            <a:xfrm>
              <a:off x="3670587" y="192612"/>
              <a:ext cx="3709700" cy="1062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063153A-2833-43F4-ACF1-1CBC74D17A36}"/>
              </a:ext>
            </a:extLst>
          </p:cNvPr>
          <p:cNvSpPr txBox="1"/>
          <p:nvPr/>
        </p:nvSpPr>
        <p:spPr>
          <a:xfrm>
            <a:off x="3646246" y="886332"/>
            <a:ext cx="3925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두두에너</a:t>
            </a:r>
            <a:r>
              <a:rPr lang="ko-KR" altLang="en-US" sz="4400" b="1" dirty="0" err="1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텍</a:t>
            </a:r>
            <a:endParaRPr lang="en-US" altLang="ko-KR" sz="44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7D6E264-85AA-4B1A-99AB-0D61A9B82EB8}"/>
              </a:ext>
            </a:extLst>
          </p:cNvPr>
          <p:cNvSpPr txBox="1"/>
          <p:nvPr/>
        </p:nvSpPr>
        <p:spPr>
          <a:xfrm>
            <a:off x="3646246" y="339992"/>
            <a:ext cx="5604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중문의 </a:t>
            </a:r>
            <a:r>
              <a:rPr lang="ko-KR" altLang="en-US" sz="2800" b="1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모든것</a:t>
            </a:r>
            <a:endParaRPr lang="en-US" altLang="ko-KR" sz="2800" b="1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1FF975-70C6-416E-BD7A-E1BDA7E9D7DB}"/>
              </a:ext>
            </a:extLst>
          </p:cNvPr>
          <p:cNvSpPr txBox="1"/>
          <p:nvPr/>
        </p:nvSpPr>
        <p:spPr>
          <a:xfrm>
            <a:off x="3646246" y="15598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인간 행복을 추구하는 기업</a:t>
            </a:r>
            <a:endParaRPr lang="en-US" altLang="ko-KR" sz="14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중문 제작</a:t>
            </a:r>
            <a:r>
              <a:rPr lang="en-US" altLang="ko-KR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설치 전문업체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48899F9-56FD-4890-BF8C-69CBA306D9C9}"/>
              </a:ext>
            </a:extLst>
          </p:cNvPr>
          <p:cNvSpPr txBox="1"/>
          <p:nvPr/>
        </p:nvSpPr>
        <p:spPr>
          <a:xfrm>
            <a:off x="-133168" y="6940871"/>
            <a:ext cx="7087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>
                <a:latin typeface="-윤고딕310" panose="02030504000101010101" pitchFamily="18" charset="-127"/>
                <a:ea typeface="-윤고딕310" panose="02030504000101010101" pitchFamily="18" charset="-127"/>
              </a:rPr>
              <a:t>RAUM </a:t>
            </a:r>
            <a:r>
              <a:rPr lang="en-US" altLang="ko-KR" sz="88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RomanS" panose="02000400000000000000" pitchFamily="2" charset="0"/>
              </a:rPr>
              <a:t>PLUS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5F69892-FF8B-4D29-9A63-F624944B8F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179814"/>
            <a:ext cx="6868311" cy="4761057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D2CB7042-EA0E-4E7B-AED2-FC28C8FE1D0E}"/>
              </a:ext>
            </a:extLst>
          </p:cNvPr>
          <p:cNvGrpSpPr/>
          <p:nvPr/>
        </p:nvGrpSpPr>
        <p:grpSpPr>
          <a:xfrm>
            <a:off x="508063" y="8350599"/>
            <a:ext cx="5878220" cy="1555401"/>
            <a:chOff x="667723" y="8839910"/>
            <a:chExt cx="6044838" cy="159948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xmlns="" id="{C3E43FF1-924E-4B5C-9AE5-FEB96B8A20D9}"/>
                </a:ext>
              </a:extLst>
            </p:cNvPr>
            <p:cNvGrpSpPr/>
            <p:nvPr/>
          </p:nvGrpSpPr>
          <p:grpSpPr>
            <a:xfrm>
              <a:off x="667723" y="9142182"/>
              <a:ext cx="6044838" cy="1297217"/>
              <a:chOff x="667723" y="9142182"/>
              <a:chExt cx="6044838" cy="1297217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xmlns="" id="{58E0E890-FAEF-4B01-9F55-1C10688A9134}"/>
                  </a:ext>
                </a:extLst>
              </p:cNvPr>
              <p:cNvSpPr/>
              <p:nvPr/>
            </p:nvSpPr>
            <p:spPr>
              <a:xfrm>
                <a:off x="667723" y="9142182"/>
                <a:ext cx="6044838" cy="129721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137C9FE6-D23D-4A1C-AF8B-B8138E2AAA2B}"/>
                  </a:ext>
                </a:extLst>
              </p:cNvPr>
              <p:cNvSpPr txBox="1"/>
              <p:nvPr/>
            </p:nvSpPr>
            <p:spPr>
              <a:xfrm>
                <a:off x="828661" y="9956339"/>
                <a:ext cx="244169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실내용 자동문 </a:t>
                </a:r>
                <a:r>
                  <a:rPr lang="en-US" altLang="ko-KR" sz="10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100</a:t>
                </a:r>
                <a:r>
                  <a:rPr lang="ko-KR" altLang="en-US" sz="10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만회 시험성적서 획득</a:t>
                </a:r>
                <a:endParaRPr lang="en-US" altLang="ko-KR" sz="1000" b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r>
                  <a:rPr lang="ko-KR" altLang="en-US" sz="1000" b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중소기업청 실내용 자동문 품질인증서 획득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AA569325-6D66-4696-A428-F9B2A10DFCF6}"/>
                </a:ext>
              </a:extLst>
            </p:cNvPr>
            <p:cNvSpPr txBox="1"/>
            <p:nvPr/>
          </p:nvSpPr>
          <p:spPr>
            <a:xfrm>
              <a:off x="2321724" y="8839910"/>
              <a:ext cx="26977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Glass Doors Glass Sliiding Doors</a:t>
              </a:r>
              <a:endParaRPr lang="ko-KR" altLang="en-US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849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4898B79-DB17-4FF6-A9E6-0C797B1A7932}"/>
              </a:ext>
            </a:extLst>
          </p:cNvPr>
          <p:cNvGrpSpPr/>
          <p:nvPr/>
        </p:nvGrpSpPr>
        <p:grpSpPr>
          <a:xfrm>
            <a:off x="238397" y="8106238"/>
            <a:ext cx="3515706" cy="1386870"/>
            <a:chOff x="352697" y="8030038"/>
            <a:chExt cx="3515706" cy="138687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79216B13-ACC4-4B8E-8422-9F5763E0C295}"/>
                </a:ext>
              </a:extLst>
            </p:cNvPr>
            <p:cNvSpPr txBox="1"/>
            <p:nvPr/>
          </p:nvSpPr>
          <p:spPr>
            <a:xfrm>
              <a:off x="352697" y="8478189"/>
              <a:ext cx="3515706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</a:t>
              </a:r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연동자동중문</a:t>
              </a:r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/1</a:t>
              </a:r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슬라이딩</a:t>
              </a:r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/2</a:t>
              </a:r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슬라이딩</a:t>
              </a:r>
              <a:endParaRPr lang="en-US" altLang="ko-KR" sz="11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4</a:t>
              </a:r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슬라이딩</a:t>
              </a:r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슬림여닫이</a:t>
              </a:r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100" b="1" dirty="0" err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스림스윙도어</a:t>
              </a:r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/</a:t>
              </a:r>
              <a:r>
                <a:rPr lang="ko-KR" altLang="en-US" sz="1100" b="1" dirty="0" err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슬림피봇여닫이</a:t>
              </a:r>
              <a:endParaRPr lang="en-US" altLang="ko-KR" sz="11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endParaRPr lang="en-US" altLang="ko-KR" sz="11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100" b="1" dirty="0" smtClean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TEL:  02-868-2280</a:t>
              </a:r>
              <a:endParaRPr lang="en-US" altLang="ko-KR" sz="11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en-US" altLang="ko-KR" sz="1100" b="1" dirty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FAX: </a:t>
              </a:r>
              <a:r>
                <a:rPr lang="en-US" altLang="ko-KR" sz="1100" b="1" dirty="0" smtClean="0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02-868-0655</a:t>
              </a:r>
              <a:endParaRPr lang="ko-KR" altLang="en-US" sz="11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F803863-BEE7-4ACD-99DC-BCC4C1DC0B15}"/>
                </a:ext>
              </a:extLst>
            </p:cNvPr>
            <p:cNvSpPr/>
            <p:nvPr/>
          </p:nvSpPr>
          <p:spPr>
            <a:xfrm>
              <a:off x="454297" y="8030038"/>
              <a:ext cx="2865406" cy="30777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㈜</a:t>
              </a:r>
              <a:r>
                <a:rPr lang="ko-KR" altLang="en-US" dirty="0" err="1" smtClean="0"/>
                <a:t>두두에너텍</a:t>
              </a:r>
              <a:endParaRPr lang="ko-KR" altLang="en-US" sz="20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D1289B18-37C3-425D-A1A7-3C350ADE676E}"/>
              </a:ext>
            </a:extLst>
          </p:cNvPr>
          <p:cNvGrpSpPr/>
          <p:nvPr/>
        </p:nvGrpSpPr>
        <p:grpSpPr>
          <a:xfrm>
            <a:off x="0" y="2040171"/>
            <a:ext cx="6882501" cy="4119330"/>
            <a:chOff x="0" y="2040170"/>
            <a:chExt cx="7380285" cy="441726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E34A1B3E-4CE0-48E7-9EF2-AFD0D3F4E13A}"/>
                </a:ext>
              </a:extLst>
            </p:cNvPr>
            <p:cNvSpPr/>
            <p:nvPr/>
          </p:nvSpPr>
          <p:spPr>
            <a:xfrm>
              <a:off x="0" y="6301315"/>
              <a:ext cx="7380285" cy="1561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xmlns="" id="{B4B435CD-881F-4E72-A911-2EB286ECF8DB}"/>
                </a:ext>
              </a:extLst>
            </p:cNvPr>
            <p:cNvSpPr/>
            <p:nvPr/>
          </p:nvSpPr>
          <p:spPr>
            <a:xfrm>
              <a:off x="0" y="2040170"/>
              <a:ext cx="7380285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583E060A-0E45-4BFD-8008-CB3DDB1C1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48" r="6784" b="9767"/>
            <a:stretch/>
          </p:blipFill>
          <p:spPr>
            <a:xfrm>
              <a:off x="0" y="2081240"/>
              <a:ext cx="2361657" cy="422566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F404F4ED-4CD7-4987-B6DF-0F0549632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96" t="8802" r="41190" b="8853"/>
            <a:stretch/>
          </p:blipFill>
          <p:spPr>
            <a:xfrm>
              <a:off x="2361657" y="2081240"/>
              <a:ext cx="2361657" cy="422566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E04E6E6D-C6EB-4038-B9E1-B91954D8F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5" t="5472" r="42615"/>
            <a:stretch/>
          </p:blipFill>
          <p:spPr>
            <a:xfrm>
              <a:off x="4723314" y="2085890"/>
              <a:ext cx="2656970" cy="4215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313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188958-9140-4BBD-A0B9-3B95235E04EB}"/>
              </a:ext>
            </a:extLst>
          </p:cNvPr>
          <p:cNvSpPr txBox="1"/>
          <p:nvPr/>
        </p:nvSpPr>
        <p:spPr>
          <a:xfrm>
            <a:off x="298925" y="581631"/>
            <a:ext cx="2998902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슬라이딩 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Sliding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4ECA160-9221-44B1-BA0B-B33E107F3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4310" r="18007" b="14404"/>
          <a:stretch/>
        </p:blipFill>
        <p:spPr>
          <a:xfrm>
            <a:off x="566425" y="1648839"/>
            <a:ext cx="5725149" cy="5718583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842328AC-438F-4A6C-8F94-D42C8D702DE2}"/>
              </a:ext>
            </a:extLst>
          </p:cNvPr>
          <p:cNvGrpSpPr/>
          <p:nvPr/>
        </p:nvGrpSpPr>
        <p:grpSpPr>
          <a:xfrm>
            <a:off x="478514" y="7633547"/>
            <a:ext cx="4348385" cy="1738548"/>
            <a:chOff x="2524613" y="8251741"/>
            <a:chExt cx="4679364" cy="182481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D48834F-0951-4ADB-A126-BB65CA54BC75}"/>
                </a:ext>
              </a:extLst>
            </p:cNvPr>
            <p:cNvSpPr txBox="1"/>
            <p:nvPr/>
          </p:nvSpPr>
          <p:spPr>
            <a:xfrm>
              <a:off x="2535163" y="861221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41338B4-0D24-4759-B2F2-78096BBFCA0F}"/>
                </a:ext>
              </a:extLst>
            </p:cNvPr>
            <p:cNvSpPr txBox="1"/>
            <p:nvPr/>
          </p:nvSpPr>
          <p:spPr>
            <a:xfrm>
              <a:off x="3090350" y="8612219"/>
              <a:ext cx="19768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도어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+PVC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 가스켓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상부레일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양방향 댐퍼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5T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강화유리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3BAD139-3828-489A-89B3-F21232C79791}"/>
                </a:ext>
              </a:extLst>
            </p:cNvPr>
            <p:cNvSpPr txBox="1"/>
            <p:nvPr/>
          </p:nvSpPr>
          <p:spPr>
            <a:xfrm>
              <a:off x="2535163" y="92755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사이즈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E83378A5-EBDC-4118-82F6-E604293FA109}"/>
                </a:ext>
              </a:extLst>
            </p:cNvPr>
            <p:cNvSpPr txBox="1"/>
            <p:nvPr/>
          </p:nvSpPr>
          <p:spPr>
            <a:xfrm>
              <a:off x="3090350" y="9275595"/>
              <a:ext cx="4113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W: 800mm ~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최대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1400mm  x  D: 42mm  x  H:2100mm~2400mm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8C60B05-BB0E-4A91-AAB8-BCB912A32DFB}"/>
                </a:ext>
              </a:extLst>
            </p:cNvPr>
            <p:cNvSpPr txBox="1"/>
            <p:nvPr/>
          </p:nvSpPr>
          <p:spPr>
            <a:xfrm>
              <a:off x="2535163" y="9676446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색상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0EDFB2D-7035-4F70-9C83-89992D419281}"/>
                </a:ext>
              </a:extLst>
            </p:cNvPr>
            <p:cNvSpPr txBox="1"/>
            <p:nvPr/>
          </p:nvSpPr>
          <p:spPr>
            <a:xfrm>
              <a:off x="3090350" y="9676446"/>
              <a:ext cx="30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아노다이징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샴페인 골드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불소수지도장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화이트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브론즈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메탈릭 차콜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24FFE9BE-2608-407C-AB54-E5AF7C0516E7}"/>
                </a:ext>
              </a:extLst>
            </p:cNvPr>
            <p:cNvSpPr txBox="1"/>
            <p:nvPr/>
          </p:nvSpPr>
          <p:spPr>
            <a:xfrm>
              <a:off x="2524613" y="8251741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A68D86-597F-46E3-976D-BAB3712A7B4B}"/>
              </a:ext>
            </a:extLst>
          </p:cNvPr>
          <p:cNvSpPr txBox="1"/>
          <p:nvPr/>
        </p:nvSpPr>
        <p:spPr>
          <a:xfrm>
            <a:off x="298925" y="1065380"/>
            <a:ext cx="4810280" cy="381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슬림하고 견고한 알루미늄 프레임 도어로 취향에 따라 다양한 색상과 디자인을 선택할 수 있어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집안의 인테리어를 머던하고 분위기 있게 연출 해줍니다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.</a:t>
            </a:r>
            <a:endParaRPr lang="ko-KR" altLang="en-US" sz="1000" b="1">
              <a:solidFill>
                <a:schemeClr val="bg2">
                  <a:lumMod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B163ADA-A24E-4AB6-9523-BCB4E188C3C5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6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8933CD17-1A77-4D49-A2FF-B960209236DD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351DE354-3D62-44D6-B355-9CF60BCB8E21}"/>
              </a:ext>
            </a:extLst>
          </p:cNvPr>
          <p:cNvGrpSpPr/>
          <p:nvPr/>
        </p:nvGrpSpPr>
        <p:grpSpPr>
          <a:xfrm>
            <a:off x="1" y="861094"/>
            <a:ext cx="6858000" cy="8624171"/>
            <a:chOff x="7521966" y="1514237"/>
            <a:chExt cx="6936923" cy="8624171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4E1D2789-C6EE-406C-982B-028870D0A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90" t="3076" r="1609" b="16440"/>
            <a:stretch/>
          </p:blipFill>
          <p:spPr>
            <a:xfrm>
              <a:off x="7521966" y="1514239"/>
              <a:ext cx="3516188" cy="2666427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CADB2251-A85C-454C-81EF-74BC55D904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9" r="6740" b="17268"/>
            <a:stretch/>
          </p:blipFill>
          <p:spPr>
            <a:xfrm>
              <a:off x="7521966" y="4386031"/>
              <a:ext cx="3516188" cy="2666427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A4C6A094-1067-49EA-9EDF-B2DF36AAC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05" r="10210" b="10383"/>
            <a:stretch/>
          </p:blipFill>
          <p:spPr>
            <a:xfrm>
              <a:off x="11336907" y="1514237"/>
              <a:ext cx="3121982" cy="266819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ECE6CDEB-F3AC-4D05-A77B-66D30FC4B1A0}"/>
                </a:ext>
              </a:extLst>
            </p:cNvPr>
            <p:cNvSpPr txBox="1"/>
            <p:nvPr/>
          </p:nvSpPr>
          <p:spPr>
            <a:xfrm>
              <a:off x="11336907" y="4513770"/>
              <a:ext cx="1928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현대적인 모던한 디자인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507637AF-F0C1-4407-B0B9-ECF691749CCB}"/>
                </a:ext>
              </a:extLst>
            </p:cNvPr>
            <p:cNvSpPr txBox="1"/>
            <p:nvPr/>
          </p:nvSpPr>
          <p:spPr>
            <a:xfrm>
              <a:off x="11352448" y="4944034"/>
              <a:ext cx="237116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슬림한 고급 알루미늄 프레임과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디자인 유리를 적용하여 집안의 분위기를 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한 단계 업그레이드 해보세요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endPara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05D392BD-FAE6-4454-9251-EA3ABF406188}"/>
                </a:ext>
              </a:extLst>
            </p:cNvPr>
            <p:cNvSpPr txBox="1"/>
            <p:nvPr/>
          </p:nvSpPr>
          <p:spPr>
            <a:xfrm>
              <a:off x="11352448" y="5903865"/>
              <a:ext cx="2153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다양한 옵션과 맞춤 디자인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A3B8A028-4A9A-4B47-BFD8-A8514109F966}"/>
                </a:ext>
              </a:extLst>
            </p:cNvPr>
            <p:cNvSpPr txBox="1"/>
            <p:nvPr/>
          </p:nvSpPr>
          <p:spPr>
            <a:xfrm>
              <a:off x="11367989" y="6334129"/>
              <a:ext cx="209544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주변 인테이어에 따라 다양한 색상과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프레임 두께 선택 가능하며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상하 레일의 매립과 노출 선택가능</a:t>
              </a: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C29004F8-C99F-40FD-A291-F0D6BEF26F20}"/>
                </a:ext>
              </a:extLst>
            </p:cNvPr>
            <p:cNvGrpSpPr/>
            <p:nvPr/>
          </p:nvGrpSpPr>
          <p:grpSpPr>
            <a:xfrm>
              <a:off x="7990116" y="7728879"/>
              <a:ext cx="5946374" cy="2409529"/>
              <a:chOff x="8113427" y="7139944"/>
              <a:chExt cx="6219001" cy="2520000"/>
            </a:xfrm>
          </p:grpSpPr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xmlns="" id="{83EDCD0B-5F75-451A-9D21-15E4EAF5A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8113427" y="7139944"/>
                <a:ext cx="1097778" cy="2520000"/>
              </a:xfrm>
              <a:prstGeom prst="rect">
                <a:avLst/>
              </a:prstGeom>
            </p:spPr>
          </p:pic>
          <p:pic>
            <p:nvPicPr>
              <p:cNvPr id="49" name="그래픽 48">
                <a:extLst>
                  <a:ext uri="{FF2B5EF4-FFF2-40B4-BE49-F238E27FC236}">
                    <a16:creationId xmlns:a16="http://schemas.microsoft.com/office/drawing/2014/main" xmlns="" id="{15CCF69C-4A83-4E0A-B9A9-DAD737DE0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10657950" y="7139944"/>
                <a:ext cx="1097778" cy="2520000"/>
              </a:xfrm>
              <a:prstGeom prst="rect">
                <a:avLst/>
              </a:prstGeom>
            </p:spPr>
          </p:pic>
          <p:pic>
            <p:nvPicPr>
              <p:cNvPr id="50" name="그래픽 49">
                <a:extLst>
                  <a:ext uri="{FF2B5EF4-FFF2-40B4-BE49-F238E27FC236}">
                    <a16:creationId xmlns:a16="http://schemas.microsoft.com/office/drawing/2014/main" xmlns="" id="{11E35A7C-B0CB-4AB3-878B-7375064DE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95491" y="7139944"/>
                <a:ext cx="1097778" cy="2520000"/>
              </a:xfrm>
              <a:prstGeom prst="rect">
                <a:avLst/>
              </a:prstGeom>
            </p:spPr>
          </p:pic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xmlns="" id="{5A70B07B-AD95-4FF8-9A61-1A62C52DC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p:blipFill>
            <p:spPr>
              <a:xfrm>
                <a:off x="11929340" y="7139944"/>
                <a:ext cx="1097778" cy="2520000"/>
              </a:xfrm>
              <a:prstGeom prst="rect">
                <a:avLst/>
              </a:prstGeom>
            </p:spPr>
          </p:pic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xmlns="" id="{D3AA7495-64A2-4EF1-94E7-3F0370BC4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p:blipFill>
            <p:spPr>
              <a:xfrm>
                <a:off x="13234650" y="7139944"/>
                <a:ext cx="1097778" cy="2520000"/>
              </a:xfrm>
              <a:prstGeom prst="rect">
                <a:avLst/>
              </a:prstGeom>
            </p:spPr>
          </p:pic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BFDB95BE-36FD-4A00-82DB-CE67AD118CBC}"/>
                </a:ext>
              </a:extLst>
            </p:cNvPr>
            <p:cNvSpPr txBox="1"/>
            <p:nvPr/>
          </p:nvSpPr>
          <p:spPr>
            <a:xfrm>
              <a:off x="8103568" y="7272659"/>
              <a:ext cx="32772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등분에 따라 유리를 선택하여 맞춤 유리로 제작 가능 합니다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78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0A52C8B4-4B97-4B73-B8B6-F3DD740C4419}"/>
              </a:ext>
            </a:extLst>
          </p:cNvPr>
          <p:cNvGrpSpPr/>
          <p:nvPr/>
        </p:nvGrpSpPr>
        <p:grpSpPr>
          <a:xfrm>
            <a:off x="0" y="405336"/>
            <a:ext cx="6244935" cy="9417713"/>
            <a:chOff x="321678" y="606376"/>
            <a:chExt cx="6244935" cy="94177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1CD75E7-018A-4753-A88C-8B7C9E595102}"/>
                </a:ext>
              </a:extLst>
            </p:cNvPr>
            <p:cNvSpPr txBox="1"/>
            <p:nvPr/>
          </p:nvSpPr>
          <p:spPr>
            <a:xfrm>
              <a:off x="321678" y="606376"/>
              <a:ext cx="2924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>
                  <a:solidFill>
                    <a:srgbClr val="6C61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여닫이 도어 </a:t>
              </a:r>
              <a:r>
                <a:rPr lang="en-US" altLang="ko-KR" sz="2000" b="1">
                  <a:solidFill>
                    <a:srgbClr val="6C61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Swing Door</a:t>
              </a:r>
              <a:endPara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475E1DC-7240-4C1C-9047-56C0550DB888}"/>
                </a:ext>
              </a:extLst>
            </p:cNvPr>
            <p:cNvSpPr txBox="1"/>
            <p:nvPr/>
          </p:nvSpPr>
          <p:spPr>
            <a:xfrm>
              <a:off x="321678" y="1114128"/>
              <a:ext cx="42643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문턱이 없어 편리한 이동이 가능하며 다양한 평면 구성이 가능한 여닫이 도어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199EDF4C-176D-4B44-AC3A-65300F947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11" t="13172" r="32307" b="15409"/>
            <a:stretch/>
          </p:blipFill>
          <p:spPr>
            <a:xfrm>
              <a:off x="806676" y="1647645"/>
              <a:ext cx="5759937" cy="6213290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A6AAB85E-6A50-4A27-873F-378B3D3B1DAD}"/>
                </a:ext>
              </a:extLst>
            </p:cNvPr>
            <p:cNvGrpSpPr/>
            <p:nvPr/>
          </p:nvGrpSpPr>
          <p:grpSpPr>
            <a:xfrm>
              <a:off x="911469" y="8284401"/>
              <a:ext cx="4668814" cy="1739688"/>
              <a:chOff x="282405" y="8438768"/>
              <a:chExt cx="4668814" cy="173968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xmlns="" id="{1B57ED7A-A8D5-431D-B247-0BE0F0EBE0F0}"/>
                  </a:ext>
                </a:extLst>
              </p:cNvPr>
              <p:cNvGrpSpPr/>
              <p:nvPr/>
            </p:nvGrpSpPr>
            <p:grpSpPr>
              <a:xfrm>
                <a:off x="282405" y="8782438"/>
                <a:ext cx="4668814" cy="1396018"/>
                <a:chOff x="2535163" y="8153723"/>
                <a:chExt cx="4668814" cy="1396018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xmlns="" id="{AFC5E295-555C-430B-AB49-1F9D3C9F1C1E}"/>
                    </a:ext>
                  </a:extLst>
                </p:cNvPr>
                <p:cNvSpPr txBox="1"/>
                <p:nvPr/>
              </p:nvSpPr>
              <p:spPr>
                <a:xfrm>
                  <a:off x="2535163" y="8153723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소재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xmlns="" id="{391B7E1E-286E-4E0E-858B-340631EE0B79}"/>
                    </a:ext>
                  </a:extLst>
                </p:cNvPr>
                <p:cNvSpPr txBox="1"/>
                <p:nvPr/>
              </p:nvSpPr>
              <p:spPr>
                <a:xfrm>
                  <a:off x="3090350" y="8153723"/>
                  <a:ext cx="19768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도어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알루미늄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+PVC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유리 가스켓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유리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5T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강화유리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xmlns="" id="{6F36854D-EACA-4625-BE8A-160001BC19EF}"/>
                    </a:ext>
                  </a:extLst>
                </p:cNvPr>
                <p:cNvSpPr txBox="1"/>
                <p:nvPr/>
              </p:nvSpPr>
              <p:spPr>
                <a:xfrm>
                  <a:off x="2535163" y="8693728"/>
                  <a:ext cx="53091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사이즈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xmlns="" id="{3CF0FD05-55D5-4768-A254-3ABA193C8F04}"/>
                    </a:ext>
                  </a:extLst>
                </p:cNvPr>
                <p:cNvSpPr txBox="1"/>
                <p:nvPr/>
              </p:nvSpPr>
              <p:spPr>
                <a:xfrm>
                  <a:off x="3090350" y="8693728"/>
                  <a:ext cx="411362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W: 700mm ~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최대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1400mm  x  D: 40mm  x  H:2100mm~2400mm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xmlns="" id="{982F9BED-B21B-4E6F-88EB-66B7CE9FAAEA}"/>
                    </a:ext>
                  </a:extLst>
                </p:cNvPr>
                <p:cNvSpPr txBox="1"/>
                <p:nvPr/>
              </p:nvSpPr>
              <p:spPr>
                <a:xfrm>
                  <a:off x="2535163" y="9149631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색상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xmlns="" id="{0C6FCE8C-3B4E-4588-B8D1-8D0ABC94A0E7}"/>
                    </a:ext>
                  </a:extLst>
                </p:cNvPr>
                <p:cNvSpPr txBox="1"/>
                <p:nvPr/>
              </p:nvSpPr>
              <p:spPr>
                <a:xfrm>
                  <a:off x="3090350" y="9149631"/>
                  <a:ext cx="302999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아노다이징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블랙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샴페인 골드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불소수지도장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블랙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화이트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 브론즈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메탈릭 차콜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B1F2588E-B4BE-44A9-B876-99C941A36EC6}"/>
                  </a:ext>
                </a:extLst>
              </p:cNvPr>
              <p:cNvSpPr txBox="1"/>
              <p:nvPr/>
            </p:nvSpPr>
            <p:spPr>
              <a:xfrm>
                <a:off x="282405" y="8438768"/>
                <a:ext cx="1420325" cy="303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74" b="1">
                    <a:solidFill>
                      <a:schemeClr val="bg2">
                        <a:lumMod val="50000"/>
                      </a:schemeClr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SPECIFICATION</a:t>
                </a:r>
                <a:endParaRPr lang="ko-KR" altLang="en-US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449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28BE5450-F460-4A98-ABA0-267A52F23C1A}"/>
              </a:ext>
            </a:extLst>
          </p:cNvPr>
          <p:cNvGrpSpPr/>
          <p:nvPr/>
        </p:nvGrpSpPr>
        <p:grpSpPr>
          <a:xfrm>
            <a:off x="145227" y="658400"/>
            <a:ext cx="6712773" cy="8589200"/>
            <a:chOff x="7380000" y="728961"/>
            <a:chExt cx="7078889" cy="9057657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871BD257-293D-4729-AA02-114473DFB26A}"/>
                </a:ext>
              </a:extLst>
            </p:cNvPr>
            <p:cNvGrpSpPr/>
            <p:nvPr/>
          </p:nvGrpSpPr>
          <p:grpSpPr>
            <a:xfrm>
              <a:off x="7380001" y="728961"/>
              <a:ext cx="6869400" cy="2364809"/>
              <a:chOff x="-17278" y="5066790"/>
              <a:chExt cx="7395977" cy="2546085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xmlns="" id="{9D32CF27-F5D8-44B2-A3E5-C50EE63620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611" t="13172" r="32307" b="15409"/>
              <a:stretch/>
            </p:blipFill>
            <p:spPr>
              <a:xfrm>
                <a:off x="-17278" y="5070484"/>
                <a:ext cx="2356885" cy="2542391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xmlns="" id="{CD57A790-C892-4036-B8E9-8FE4CB71A7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48" t="17247" r="26897" b="12522"/>
              <a:stretch/>
            </p:blipFill>
            <p:spPr>
              <a:xfrm>
                <a:off x="2502267" y="5066790"/>
                <a:ext cx="2356886" cy="2542391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xmlns="" id="{5FC43667-BB2D-43CE-B504-90EC4C6924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700" t="15767" r="28103" b="6328"/>
              <a:stretch/>
            </p:blipFill>
            <p:spPr>
              <a:xfrm>
                <a:off x="5021813" y="5066790"/>
                <a:ext cx="2356886" cy="2542391"/>
              </a:xfrm>
              <a:prstGeom prst="rect">
                <a:avLst/>
              </a:prstGeom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xmlns="" id="{CD1B8054-12EA-408D-993E-149374340287}"/>
                </a:ext>
              </a:extLst>
            </p:cNvPr>
            <p:cNvGrpSpPr/>
            <p:nvPr/>
          </p:nvGrpSpPr>
          <p:grpSpPr>
            <a:xfrm>
              <a:off x="7380000" y="3791159"/>
              <a:ext cx="2803484" cy="830374"/>
              <a:chOff x="7948529" y="3218761"/>
              <a:chExt cx="2803484" cy="830374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340E2459-7492-4BE1-927A-31C0158A62AE}"/>
                  </a:ext>
                </a:extLst>
              </p:cNvPr>
              <p:cNvSpPr txBox="1"/>
              <p:nvPr/>
            </p:nvSpPr>
            <p:spPr>
              <a:xfrm>
                <a:off x="7948529" y="3218761"/>
                <a:ext cx="19287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강한 내구성의 하드웨어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B4BB7097-E9CE-45D8-A5E6-0458D5BF3EF5}"/>
                  </a:ext>
                </a:extLst>
              </p:cNvPr>
              <p:cNvSpPr txBox="1"/>
              <p:nvPr/>
            </p:nvSpPr>
            <p:spPr>
              <a:xfrm>
                <a:off x="7964070" y="3649025"/>
                <a:ext cx="27879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독일재 손잡이를 적용하여 차갑지 않고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부드러운 촉감으로 사용자의 만족도를 높여줍니다</a:t>
                </a: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71A17580-9970-44A6-90FB-4063ACBAAC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9" t="6214" r="22152" b="5013"/>
            <a:stretch/>
          </p:blipFill>
          <p:spPr>
            <a:xfrm>
              <a:off x="10479473" y="3791159"/>
              <a:ext cx="3979416" cy="3397620"/>
            </a:xfrm>
            <a:prstGeom prst="rect">
              <a:avLst/>
            </a:prstGeom>
          </p:spPr>
        </p:pic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xmlns="" id="{41E274FD-D273-472A-AD93-D2F678A4FAB0}"/>
                </a:ext>
              </a:extLst>
            </p:cNvPr>
            <p:cNvGrpSpPr/>
            <p:nvPr/>
          </p:nvGrpSpPr>
          <p:grpSpPr>
            <a:xfrm>
              <a:off x="7411082" y="6093876"/>
              <a:ext cx="2502119" cy="984262"/>
              <a:chOff x="7948529" y="4682405"/>
              <a:chExt cx="2502119" cy="98426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48E7BE6A-E04C-43B0-915A-7B209E2171C5}"/>
                  </a:ext>
                </a:extLst>
              </p:cNvPr>
              <p:cNvSpPr txBox="1"/>
              <p:nvPr/>
            </p:nvSpPr>
            <p:spPr>
              <a:xfrm>
                <a:off x="7948529" y="4682405"/>
                <a:ext cx="19287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현대적인 모던한 디자인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49FE5DEC-64CE-45BC-A377-DB3F3B20DB0C}"/>
                  </a:ext>
                </a:extLst>
              </p:cNvPr>
              <p:cNvSpPr txBox="1"/>
              <p:nvPr/>
            </p:nvSpPr>
            <p:spPr>
              <a:xfrm>
                <a:off x="7964070" y="5112669"/>
                <a:ext cx="248657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슬림한 알루미늄 프레임을 적용하여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세련된 디자인과 다양한 디자인 유리를 통해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높은 인테리어 효과를 누릴 수 있습니다</a:t>
                </a:r>
                <a:r>
                  <a:rPr lang="en-US" altLang="ko-KR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.</a:t>
                </a:r>
                <a:endPara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0767AED5-7DEB-4B96-A7D2-E804AE9DBB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46" b="9158"/>
            <a:stretch/>
          </p:blipFill>
          <p:spPr>
            <a:xfrm>
              <a:off x="10479472" y="7550356"/>
              <a:ext cx="3979415" cy="2236262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xmlns="" id="{F1F823D7-59E3-4AF8-B51A-54FB22C64D7B}"/>
                </a:ext>
              </a:extLst>
            </p:cNvPr>
            <p:cNvGrpSpPr/>
            <p:nvPr/>
          </p:nvGrpSpPr>
          <p:grpSpPr>
            <a:xfrm>
              <a:off x="7426623" y="7550356"/>
              <a:ext cx="2803484" cy="830374"/>
              <a:chOff x="7948529" y="3218761"/>
              <a:chExt cx="2803484" cy="83037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FFDF4E8C-7A40-4C25-8B19-1AA2AD577571}"/>
                  </a:ext>
                </a:extLst>
              </p:cNvPr>
              <p:cNvSpPr txBox="1"/>
              <p:nvPr/>
            </p:nvSpPr>
            <p:spPr>
              <a:xfrm>
                <a:off x="7948529" y="3218761"/>
                <a:ext cx="19287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강한 내구성의 하드웨어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F7CA7BAF-968E-460E-A17E-CC5071DDC14B}"/>
                  </a:ext>
                </a:extLst>
              </p:cNvPr>
              <p:cNvSpPr txBox="1"/>
              <p:nvPr/>
            </p:nvSpPr>
            <p:spPr>
              <a:xfrm>
                <a:off x="7964070" y="3649025"/>
                <a:ext cx="27879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독일재 손잡이를 적용하여 차갑지 않고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부드러운 촉감으로 사용자의 만족도를 높여줍니다</a:t>
                </a: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256A1C40-139C-482F-B1DC-4E486EBF88A1}"/>
                </a:ext>
              </a:extLst>
            </p:cNvPr>
            <p:cNvGrpSpPr/>
            <p:nvPr/>
          </p:nvGrpSpPr>
          <p:grpSpPr>
            <a:xfrm>
              <a:off x="7413241" y="4851215"/>
              <a:ext cx="2513341" cy="984262"/>
              <a:chOff x="7948529" y="3218761"/>
              <a:chExt cx="2513341" cy="98426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887C3CA8-5DA6-407D-BBE6-3492351B07EF}"/>
                  </a:ext>
                </a:extLst>
              </p:cNvPr>
              <p:cNvSpPr txBox="1"/>
              <p:nvPr/>
            </p:nvSpPr>
            <p:spPr>
              <a:xfrm>
                <a:off x="7948529" y="3218761"/>
                <a:ext cx="19431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안전하고 부드러운 작동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874199E4-7515-475D-9E22-4F5DEC22F804}"/>
                  </a:ext>
                </a:extLst>
              </p:cNvPr>
              <p:cNvSpPr txBox="1"/>
              <p:nvPr/>
            </p:nvSpPr>
            <p:spPr>
              <a:xfrm>
                <a:off x="7964070" y="3649025"/>
                <a:ext cx="2497800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강한 내구성의 하드웨어는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반영구적으로 사용이 가능하며 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사용자의 안전을 고려하여 스토퍼 기능 적용</a:t>
                </a:r>
                <a:r>
                  <a:rPr lang="en-US" altLang="ko-KR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.</a:t>
                </a:r>
                <a:endPara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133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11EE43F3-3FB3-491B-864E-141F26218D91}"/>
              </a:ext>
            </a:extLst>
          </p:cNvPr>
          <p:cNvGrpSpPr/>
          <p:nvPr/>
        </p:nvGrpSpPr>
        <p:grpSpPr>
          <a:xfrm>
            <a:off x="162021" y="448550"/>
            <a:ext cx="6169824" cy="9008899"/>
            <a:chOff x="321678" y="606376"/>
            <a:chExt cx="6169824" cy="900889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17297A3-4410-4C91-BB1D-78DC379DB3DE}"/>
                </a:ext>
              </a:extLst>
            </p:cNvPr>
            <p:cNvSpPr txBox="1"/>
            <p:nvPr/>
          </p:nvSpPr>
          <p:spPr>
            <a:xfrm>
              <a:off x="321678" y="606376"/>
              <a:ext cx="30572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>
                  <a:solidFill>
                    <a:srgbClr val="6C61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3</a:t>
              </a:r>
              <a:r>
                <a:rPr lang="ko-KR" altLang="en-US" sz="2000" b="1">
                  <a:solidFill>
                    <a:srgbClr val="6C61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연동 도어 </a:t>
              </a:r>
              <a:r>
                <a:rPr lang="en-US" altLang="ko-KR" sz="2000" b="1">
                  <a:solidFill>
                    <a:srgbClr val="6C615A"/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3Sliding Door</a:t>
              </a:r>
              <a:endPara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75FD025E-8A7E-4A02-95B2-782CE8C21954}"/>
                </a:ext>
              </a:extLst>
            </p:cNvPr>
            <p:cNvSpPr txBox="1"/>
            <p:nvPr/>
          </p:nvSpPr>
          <p:spPr>
            <a:xfrm>
              <a:off x="321678" y="1114128"/>
              <a:ext cx="5248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소음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, </a:t>
              </a:r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먼지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, </a:t>
              </a:r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외풍 차단과 프라이버시 보호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. 3</a:t>
              </a:r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연동으로 개방감과 편리함 또한 높은 프리미엄 중문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DFA7C117-90AE-4113-BB5F-504F5D16A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69" t="7676" r="16562" b="6203"/>
            <a:stretch/>
          </p:blipFill>
          <p:spPr>
            <a:xfrm>
              <a:off x="432512" y="1635581"/>
              <a:ext cx="6058990" cy="5553197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DF40D34D-DC3E-48B5-AEE7-CEEB01570011}"/>
                </a:ext>
              </a:extLst>
            </p:cNvPr>
            <p:cNvGrpSpPr/>
            <p:nvPr/>
          </p:nvGrpSpPr>
          <p:grpSpPr>
            <a:xfrm>
              <a:off x="673712" y="7721699"/>
              <a:ext cx="4740948" cy="1893576"/>
              <a:chOff x="282405" y="8438768"/>
              <a:chExt cx="4740948" cy="1893576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xmlns="" id="{F3BE8979-7EEC-446C-901D-85F2056F32F8}"/>
                  </a:ext>
                </a:extLst>
              </p:cNvPr>
              <p:cNvGrpSpPr/>
              <p:nvPr/>
            </p:nvGrpSpPr>
            <p:grpSpPr>
              <a:xfrm>
                <a:off x="282405" y="8782438"/>
                <a:ext cx="4740948" cy="1549906"/>
                <a:chOff x="2535163" y="8153723"/>
                <a:chExt cx="4740948" cy="1549906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xmlns="" id="{8C84F57A-3E19-4B5F-B966-24420100BBA3}"/>
                    </a:ext>
                  </a:extLst>
                </p:cNvPr>
                <p:cNvSpPr txBox="1"/>
                <p:nvPr/>
              </p:nvSpPr>
              <p:spPr>
                <a:xfrm>
                  <a:off x="2535163" y="8153723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소재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xmlns="" id="{44DD4F0A-0A35-4442-95E8-2C9A7D59FDA5}"/>
                    </a:ext>
                  </a:extLst>
                </p:cNvPr>
                <p:cNvSpPr txBox="1"/>
                <p:nvPr/>
              </p:nvSpPr>
              <p:spPr>
                <a:xfrm>
                  <a:off x="3090350" y="8153723"/>
                  <a:ext cx="197682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도어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알루미늄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+PVC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유리 가스켓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유리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5T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강화유리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xmlns="" id="{A37DA3D1-222D-4A9A-AB38-2BCC6BA85DE8}"/>
                    </a:ext>
                  </a:extLst>
                </p:cNvPr>
                <p:cNvSpPr txBox="1"/>
                <p:nvPr/>
              </p:nvSpPr>
              <p:spPr>
                <a:xfrm>
                  <a:off x="2535163" y="8693728"/>
                  <a:ext cx="530915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사이즈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xmlns="" id="{235168F5-E332-459E-8A28-160523C6E530}"/>
                    </a:ext>
                  </a:extLst>
                </p:cNvPr>
                <p:cNvSpPr txBox="1"/>
                <p:nvPr/>
              </p:nvSpPr>
              <p:spPr>
                <a:xfrm>
                  <a:off x="3090350" y="8693728"/>
                  <a:ext cx="4185761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W: 1000mm ~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최대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3000mm  x  D: 32mm  x  H:2100mm~2400mm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xmlns="" id="{616D1B5F-225E-4812-99F8-A9FAA71AF869}"/>
                    </a:ext>
                  </a:extLst>
                </p:cNvPr>
                <p:cNvSpPr txBox="1"/>
                <p:nvPr/>
              </p:nvSpPr>
              <p:spPr>
                <a:xfrm>
                  <a:off x="2535163" y="9149631"/>
                  <a:ext cx="41549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 b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-윤고딕310" panose="02030504000101010101" pitchFamily="18" charset="-127"/>
                      <a:ea typeface="-윤고딕310" panose="02030504000101010101" pitchFamily="18" charset="-127"/>
                    </a:rPr>
                    <a:t>색상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xmlns="" id="{4AF16E31-FC04-41B4-8D69-AC3A25C4E9D7}"/>
                    </a:ext>
                  </a:extLst>
                </p:cNvPr>
                <p:cNvSpPr txBox="1"/>
                <p:nvPr/>
              </p:nvSpPr>
              <p:spPr>
                <a:xfrm>
                  <a:off x="3090350" y="9149631"/>
                  <a:ext cx="3029997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아노다이징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블랙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샴페인 골드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불소수지도장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: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블랙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화이트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 브론즈 </a:t>
                  </a:r>
                  <a:r>
                    <a:rPr lang="en-US" altLang="ko-KR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 </a:t>
                  </a:r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메탈릭 차콜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r>
                    <a:rPr lang="ko-KR" altLang="en-US" sz="1000">
                      <a:solidFill>
                        <a:schemeClr val="bg2">
                          <a:lumMod val="50000"/>
                        </a:schemeClr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인테리어 필름 래핑</a:t>
                  </a:r>
                  <a:endPara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A0BFC843-A500-4416-89CA-2EB6A2489B39}"/>
                  </a:ext>
                </a:extLst>
              </p:cNvPr>
              <p:cNvSpPr txBox="1"/>
              <p:nvPr/>
            </p:nvSpPr>
            <p:spPr>
              <a:xfrm>
                <a:off x="282405" y="8438768"/>
                <a:ext cx="1420325" cy="303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74" b="1">
                    <a:solidFill>
                      <a:schemeClr val="bg2">
                        <a:lumMod val="50000"/>
                      </a:schemeClr>
                    </a:solidFill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SPECIFICATION</a:t>
                </a:r>
                <a:endParaRPr lang="ko-KR" altLang="en-US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2680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44E14B49-713F-41A2-9CF6-6FAB2F693863}"/>
              </a:ext>
            </a:extLst>
          </p:cNvPr>
          <p:cNvGrpSpPr/>
          <p:nvPr/>
        </p:nvGrpSpPr>
        <p:grpSpPr>
          <a:xfrm>
            <a:off x="178001" y="936967"/>
            <a:ext cx="6501998" cy="8584404"/>
            <a:chOff x="7491458" y="606376"/>
            <a:chExt cx="7038310" cy="92924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A202E2C1-75B2-4E79-9051-FD7EC4407B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72"/>
            <a:stretch/>
          </p:blipFill>
          <p:spPr>
            <a:xfrm>
              <a:off x="7491458" y="606376"/>
              <a:ext cx="4915032" cy="3404007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87F305A-E8A8-447E-88F7-A8664974EF3E}"/>
                </a:ext>
              </a:extLst>
            </p:cNvPr>
            <p:cNvGrpSpPr/>
            <p:nvPr/>
          </p:nvGrpSpPr>
          <p:grpSpPr>
            <a:xfrm>
              <a:off x="12052808" y="1525763"/>
              <a:ext cx="2476960" cy="1138150"/>
              <a:chOff x="11755622" y="4757219"/>
              <a:chExt cx="2476960" cy="113815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A5F7D92E-C6A4-4BE6-A651-ABC24ACA1E17}"/>
                  </a:ext>
                </a:extLst>
              </p:cNvPr>
              <p:cNvSpPr txBox="1"/>
              <p:nvPr/>
            </p:nvSpPr>
            <p:spPr>
              <a:xfrm>
                <a:off x="11755622" y="4757219"/>
                <a:ext cx="24769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생활의 품격을 높여주는 디자인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4E4E0176-5437-4DE2-917E-8EEA85B2AFFD}"/>
                  </a:ext>
                </a:extLst>
              </p:cNvPr>
              <p:cNvSpPr txBox="1"/>
              <p:nvPr/>
            </p:nvSpPr>
            <p:spPr>
              <a:xfrm>
                <a:off x="11771163" y="5187483"/>
                <a:ext cx="20505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고풍스러운 디자인 유리와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북유럽 감성의 모던한풍의 색감으로</a:t>
                </a:r>
                <a:endPara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  <a:p>
                <a:r>
                  <a:rPr lang="ko-KR" altLang="en-US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집안의 품격을 높여줍니다</a:t>
                </a:r>
                <a:r>
                  <a:rPr lang="en-US" altLang="ko-KR" sz="1000" b="1">
                    <a:solidFill>
                      <a:schemeClr val="bg2">
                        <a:lumMod val="50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.</a:t>
                </a:r>
              </a:p>
              <a:p>
                <a:endPara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2585D39C-7B0B-4A09-AF89-368ED3629FB0}"/>
                </a:ext>
              </a:extLst>
            </p:cNvPr>
            <p:cNvGrpSpPr/>
            <p:nvPr/>
          </p:nvGrpSpPr>
          <p:grpSpPr>
            <a:xfrm>
              <a:off x="7635234" y="8025500"/>
              <a:ext cx="6794411" cy="1873358"/>
              <a:chOff x="7533652" y="5002623"/>
              <a:chExt cx="7380287" cy="203489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C7A0078C-F6BA-417B-98EF-ACC8574FD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0266" y="5014578"/>
                <a:ext cx="2363673" cy="169200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D31E6B68-3F0A-4DDD-A266-91749B0FBF8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33652" y="5014578"/>
                <a:ext cx="2363673" cy="169200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xmlns="" id="{A5CFBE39-1791-45EF-9EF1-8D6DD04750B3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6904" y="5014578"/>
                <a:ext cx="2363673" cy="169200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9E18ED5B-A67F-468E-B326-5CB2B02A28E3}"/>
                  </a:ext>
                </a:extLst>
              </p:cNvPr>
              <p:cNvSpPr txBox="1"/>
              <p:nvPr/>
            </p:nvSpPr>
            <p:spPr>
              <a:xfrm>
                <a:off x="8045170" y="6802102"/>
                <a:ext cx="122982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모던한 프레임 디자인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7D8D7CFF-604D-4147-AE81-30E59A731CA6}"/>
                  </a:ext>
                </a:extLst>
              </p:cNvPr>
              <p:cNvSpPr txBox="1"/>
              <p:nvPr/>
            </p:nvSpPr>
            <p:spPr>
              <a:xfrm>
                <a:off x="13184676" y="6806687"/>
                <a:ext cx="112082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심플한 일체형 핸들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3BF8634E-329C-41D6-BF76-97D93F7D767C}"/>
                  </a:ext>
                </a:extLst>
              </p:cNvPr>
              <p:cNvSpPr txBox="1"/>
              <p:nvPr/>
            </p:nvSpPr>
            <p:spPr>
              <a:xfrm>
                <a:off x="10489894" y="6802102"/>
                <a:ext cx="1479892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900">
                    <a:latin typeface="나눔고딕 Bold" panose="020D0304000000000000" pitchFamily="50" charset="-127"/>
                    <a:ea typeface="나눔고딕 Bold" panose="020D0304000000000000" pitchFamily="50" charset="-127"/>
                  </a:rPr>
                  <a:t>바닥에 밀착된 비탈형 레일</a:t>
                </a:r>
              </a:p>
            </p:txBody>
          </p:sp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xmlns="" id="{15DAB30A-369E-4F70-8628-F4FF01EF6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1061" y="5002623"/>
                <a:ext cx="2365842" cy="1705250"/>
              </a:xfrm>
              <a:prstGeom prst="rect">
                <a:avLst/>
              </a:prstGeom>
            </p:spPr>
          </p:pic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326E8AE0-BC00-4C3E-B20F-FB044848B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5133"/>
            <a:stretch/>
          </p:blipFill>
          <p:spPr>
            <a:xfrm>
              <a:off x="7635235" y="4416229"/>
              <a:ext cx="2721564" cy="296823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C3C3D487-BE8B-4A36-BBC1-0987A368BD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t="7927" r="15486" b="5976"/>
            <a:stretch/>
          </p:blipFill>
          <p:spPr>
            <a:xfrm>
              <a:off x="10579100" y="4352219"/>
              <a:ext cx="3290404" cy="301488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625C35A6-6512-49F6-8837-824F0F1D23D0}"/>
                </a:ext>
              </a:extLst>
            </p:cNvPr>
            <p:cNvSpPr txBox="1"/>
            <p:nvPr/>
          </p:nvSpPr>
          <p:spPr>
            <a:xfrm>
              <a:off x="9692933" y="7557042"/>
              <a:ext cx="2432076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P R O D U C T     D E T A I  L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558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EC2D1E5-5B72-45B5-8D50-1860BF574D6A}"/>
              </a:ext>
            </a:extLst>
          </p:cNvPr>
          <p:cNvSpPr txBox="1"/>
          <p:nvPr/>
        </p:nvSpPr>
        <p:spPr>
          <a:xfrm>
            <a:off x="200981" y="405336"/>
            <a:ext cx="2772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터닝도어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Turning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ABBFCBE-42A8-49D2-A860-7E6BF09B2092}"/>
              </a:ext>
            </a:extLst>
          </p:cNvPr>
          <p:cNvSpPr txBox="1"/>
          <p:nvPr/>
        </p:nvSpPr>
        <p:spPr>
          <a:xfrm>
            <a:off x="200981" y="913088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좁은 공간도 여유롭게 사용 가능한 터닝 도어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515654DD-DEE3-41AD-9AE2-F89366B2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11859" r="19137" b="13694"/>
          <a:stretch/>
        </p:blipFill>
        <p:spPr>
          <a:xfrm>
            <a:off x="200981" y="1199178"/>
            <a:ext cx="5545722" cy="5545991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1DD5C951-92FE-4146-9684-43F86A1D4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18001" r="4371" b="14655"/>
          <a:stretch/>
        </p:blipFill>
        <p:spPr>
          <a:xfrm>
            <a:off x="2378109" y="5976759"/>
            <a:ext cx="4278909" cy="225850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461E6184-BA2C-43BF-94BE-BF64C5B29065}"/>
              </a:ext>
            </a:extLst>
          </p:cNvPr>
          <p:cNvGrpSpPr/>
          <p:nvPr/>
        </p:nvGrpSpPr>
        <p:grpSpPr>
          <a:xfrm>
            <a:off x="382741" y="7865651"/>
            <a:ext cx="4740948" cy="1739688"/>
            <a:chOff x="282405" y="8438768"/>
            <a:chExt cx="4740948" cy="1739688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xmlns="" id="{E0A96F5A-85B2-445F-A6B8-F95A788384F1}"/>
                </a:ext>
              </a:extLst>
            </p:cNvPr>
            <p:cNvGrpSpPr/>
            <p:nvPr/>
          </p:nvGrpSpPr>
          <p:grpSpPr>
            <a:xfrm>
              <a:off x="282405" y="8782438"/>
              <a:ext cx="4740948" cy="1396018"/>
              <a:chOff x="2535163" y="8153723"/>
              <a:chExt cx="4740948" cy="139601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E5A2F857-2B4E-410B-A6DA-B6C0B45AAC33}"/>
                  </a:ext>
                </a:extLst>
              </p:cNvPr>
              <p:cNvSpPr txBox="1"/>
              <p:nvPr/>
            </p:nvSpPr>
            <p:spPr>
              <a:xfrm>
                <a:off x="2535163" y="8153723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소재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C67A643D-9F18-4AFE-9A44-79AABE799CFA}"/>
                  </a:ext>
                </a:extLst>
              </p:cNvPr>
              <p:cNvSpPr txBox="1"/>
              <p:nvPr/>
            </p:nvSpPr>
            <p:spPr>
              <a:xfrm>
                <a:off x="3090350" y="8153723"/>
                <a:ext cx="1976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도어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알루미늄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+PVC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 가스켓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5T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강화유리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039AB30A-673A-40C6-BCC1-91F9135B5D30}"/>
                  </a:ext>
                </a:extLst>
              </p:cNvPr>
              <p:cNvSpPr txBox="1"/>
              <p:nvPr/>
            </p:nvSpPr>
            <p:spPr>
              <a:xfrm>
                <a:off x="2535163" y="8693728"/>
                <a:ext cx="5309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사이즈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1CF08F13-F249-4120-AC65-74644F8D95C8}"/>
                  </a:ext>
                </a:extLst>
              </p:cNvPr>
              <p:cNvSpPr txBox="1"/>
              <p:nvPr/>
            </p:nvSpPr>
            <p:spPr>
              <a:xfrm>
                <a:off x="3090350" y="8693728"/>
                <a:ext cx="41857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W: 1000mm ~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최대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1400mm  x  D: 40mm  x  H:2100mm~2400mm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A4E857F1-7395-4E91-8265-F674D45BBDDB}"/>
                  </a:ext>
                </a:extLst>
              </p:cNvPr>
              <p:cNvSpPr txBox="1"/>
              <p:nvPr/>
            </p:nvSpPr>
            <p:spPr>
              <a:xfrm>
                <a:off x="2535163" y="9149631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색상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id="{FAAE7E59-DBCC-4307-91C2-467DC853EA7F}"/>
                  </a:ext>
                </a:extLst>
              </p:cNvPr>
              <p:cNvSpPr txBox="1"/>
              <p:nvPr/>
            </p:nvSpPr>
            <p:spPr>
              <a:xfrm>
                <a:off x="3090350" y="9149631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아노다이징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샴페인 골드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불소수지도장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화이트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브론즈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메탈릭 차콜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6DFEE11E-F227-400F-B506-B0364246411F}"/>
                </a:ext>
              </a:extLst>
            </p:cNvPr>
            <p:cNvSpPr txBox="1"/>
            <p:nvPr/>
          </p:nvSpPr>
          <p:spPr>
            <a:xfrm>
              <a:off x="282405" y="8438768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BFD7B6BA-33C7-4576-A672-0D1E7AC40463}"/>
              </a:ext>
            </a:extLst>
          </p:cNvPr>
          <p:cNvGrpSpPr/>
          <p:nvPr/>
        </p:nvGrpSpPr>
        <p:grpSpPr>
          <a:xfrm>
            <a:off x="3724901" y="2912204"/>
            <a:ext cx="2530973" cy="984262"/>
            <a:chOff x="11755622" y="4757219"/>
            <a:chExt cx="2530973" cy="98426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B54FEB0D-7805-4A6F-AB3F-8B9AE1F5B24E}"/>
                </a:ext>
              </a:extLst>
            </p:cNvPr>
            <p:cNvSpPr txBox="1"/>
            <p:nvPr/>
          </p:nvSpPr>
          <p:spPr>
            <a:xfrm>
              <a:off x="11755622" y="4757219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고풍스러운 디자인의 터닝도어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0A02F43-B0B4-47F2-B7F5-957D74E02F99}"/>
                </a:ext>
              </a:extLst>
            </p:cNvPr>
            <p:cNvSpPr txBox="1"/>
            <p:nvPr/>
          </p:nvSpPr>
          <p:spPr>
            <a:xfrm>
              <a:off x="11771163" y="5187483"/>
              <a:ext cx="25154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상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하부 촉을 중심으로 회전하는 방식의 도어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좁은 공간에서도 실용적으로 사용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안전하고 편리한 도어 손잡이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36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0D95549-8037-4F73-B816-56A3FF32A322}"/>
              </a:ext>
            </a:extLst>
          </p:cNvPr>
          <p:cNvSpPr/>
          <p:nvPr/>
        </p:nvSpPr>
        <p:spPr>
          <a:xfrm>
            <a:off x="0" y="82951"/>
            <a:ext cx="6858000" cy="101246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04EB3088-4DE0-4119-98B2-C2696DE6D124}"/>
              </a:ext>
            </a:extLst>
          </p:cNvPr>
          <p:cNvGrpSpPr/>
          <p:nvPr/>
        </p:nvGrpSpPr>
        <p:grpSpPr>
          <a:xfrm>
            <a:off x="550176" y="6868430"/>
            <a:ext cx="4963112" cy="2654574"/>
            <a:chOff x="301686" y="7146142"/>
            <a:chExt cx="4963112" cy="26545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8473DD8E-14E5-4FC0-A0A8-0AB1308AAA81}"/>
                </a:ext>
              </a:extLst>
            </p:cNvPr>
            <p:cNvSpPr txBox="1"/>
            <p:nvPr/>
          </p:nvSpPr>
          <p:spPr>
            <a:xfrm>
              <a:off x="301686" y="748981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소재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E60540EA-81B3-425E-880E-17C00F786466}"/>
                </a:ext>
              </a:extLst>
            </p:cNvPr>
            <p:cNvSpPr txBox="1"/>
            <p:nvPr/>
          </p:nvSpPr>
          <p:spPr>
            <a:xfrm>
              <a:off x="301686" y="9054924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사이즈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91DF325B-2584-40A1-986D-EE7480E8563F}"/>
                </a:ext>
              </a:extLst>
            </p:cNvPr>
            <p:cNvSpPr txBox="1"/>
            <p:nvPr/>
          </p:nvSpPr>
          <p:spPr>
            <a:xfrm>
              <a:off x="1079037" y="9047874"/>
              <a:ext cx="41857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W: 1200mm ~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최대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3000mm  x  D: 32mm  x  H:2100mm~2400mm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421F2567-7AC4-4314-96AB-C0EE160886EF}"/>
                </a:ext>
              </a:extLst>
            </p:cNvPr>
            <p:cNvSpPr txBox="1"/>
            <p:nvPr/>
          </p:nvSpPr>
          <p:spPr>
            <a:xfrm>
              <a:off x="301686" y="9246718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색상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25259E4D-0B7C-45F7-A851-37B9D1A098CF}"/>
                </a:ext>
              </a:extLst>
            </p:cNvPr>
            <p:cNvSpPr txBox="1"/>
            <p:nvPr/>
          </p:nvSpPr>
          <p:spPr>
            <a:xfrm>
              <a:off x="1079037" y="9246718"/>
              <a:ext cx="30299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아노다이징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샴페인 골드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불소수지도장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화이트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브론즈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메탈릭 차콜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인테리어 필름 래핑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0B309E0-C021-48F1-BCF6-19EBBC6D7D02}"/>
                </a:ext>
              </a:extLst>
            </p:cNvPr>
            <p:cNvSpPr txBox="1"/>
            <p:nvPr/>
          </p:nvSpPr>
          <p:spPr>
            <a:xfrm>
              <a:off x="1079037" y="7489812"/>
              <a:ext cx="1976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도어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+PVC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 가스켓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5T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강화유리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14BAF1AE-59E0-4DA3-B11A-2EEA3D299D15}"/>
                </a:ext>
              </a:extLst>
            </p:cNvPr>
            <p:cNvSpPr txBox="1"/>
            <p:nvPr/>
          </p:nvSpPr>
          <p:spPr>
            <a:xfrm>
              <a:off x="301686" y="7146142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E26693C1-974C-4A06-B771-796335CB7201}"/>
                </a:ext>
              </a:extLst>
            </p:cNvPr>
            <p:cNvSpPr txBox="1"/>
            <p:nvPr/>
          </p:nvSpPr>
          <p:spPr>
            <a:xfrm>
              <a:off x="301686" y="7863856"/>
              <a:ext cx="426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전원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302AF50B-D350-4B18-904B-EC8C63AAF291}"/>
                </a:ext>
              </a:extLst>
            </p:cNvPr>
            <p:cNvSpPr txBox="1"/>
            <p:nvPr/>
          </p:nvSpPr>
          <p:spPr>
            <a:xfrm>
              <a:off x="1079037" y="7863856"/>
              <a:ext cx="4876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220V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9C44E4A1-6063-479B-88D9-D30027B90C09}"/>
                </a:ext>
              </a:extLst>
            </p:cNvPr>
            <p:cNvSpPr txBox="1"/>
            <p:nvPr/>
          </p:nvSpPr>
          <p:spPr>
            <a:xfrm>
              <a:off x="301686" y="8055650"/>
              <a:ext cx="8883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전력요금산출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0A754AC9-6B0E-4A13-8990-4DF0F4F9CBC2}"/>
                </a:ext>
              </a:extLst>
            </p:cNvPr>
            <p:cNvSpPr txBox="1"/>
            <p:nvPr/>
          </p:nvSpPr>
          <p:spPr>
            <a:xfrm>
              <a:off x="1079037" y="8055650"/>
              <a:ext cx="23054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모터 구동 횟수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700mA x 24V = 17W</a:t>
              </a: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17W x 0.2h x 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= 102W/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4W x 24h x 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=2880Wh/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2.88 + 0.1 – 2.98kwh/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210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원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/kwh x 2.98kwh = 625.8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원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CAAA55A-74F5-4B32-8025-87C7529B4A2C}"/>
              </a:ext>
            </a:extLst>
          </p:cNvPr>
          <p:cNvSpPr txBox="1"/>
          <p:nvPr/>
        </p:nvSpPr>
        <p:spPr>
          <a:xfrm>
            <a:off x="200981" y="866055"/>
            <a:ext cx="19736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자동중문으로 편하게 사용하세요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97CD3CDC-48A5-4713-8D7E-B0C986610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>
            <a:off x="154561" y="1300513"/>
            <a:ext cx="4185761" cy="5288891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DA4C34D8-7ABD-4DE5-94F4-8FCFB64A4E83}"/>
              </a:ext>
            </a:extLst>
          </p:cNvPr>
          <p:cNvGrpSpPr/>
          <p:nvPr/>
        </p:nvGrpSpPr>
        <p:grpSpPr>
          <a:xfrm>
            <a:off x="2864064" y="5628526"/>
            <a:ext cx="3839375" cy="1453475"/>
            <a:chOff x="3618700" y="5442742"/>
            <a:chExt cx="3839375" cy="1453475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A8CEEF0F-A465-486D-A2E6-26E838019905}"/>
                </a:ext>
              </a:extLst>
            </p:cNvPr>
            <p:cNvSpPr/>
            <p:nvPr/>
          </p:nvSpPr>
          <p:spPr>
            <a:xfrm>
              <a:off x="3618700" y="5442742"/>
              <a:ext cx="3839375" cy="1453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ㅍ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4CB1BC5D-6D0A-4434-AC9F-EC9BA561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27" y="5507399"/>
              <a:ext cx="3734321" cy="1324160"/>
            </a:xfrm>
            <a:prstGeom prst="rect">
              <a:avLst/>
            </a:prstGeom>
          </p:spPr>
        </p:pic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67E2F688-8061-41A7-8DDE-69335FBF2A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064" y="5279392"/>
            <a:ext cx="2886478" cy="3143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D88F918-D7C2-466B-8D62-F4A4A2FAAF0E}"/>
              </a:ext>
            </a:extLst>
          </p:cNvPr>
          <p:cNvSpPr txBox="1"/>
          <p:nvPr/>
        </p:nvSpPr>
        <p:spPr>
          <a:xfrm>
            <a:off x="4340322" y="1574819"/>
            <a:ext cx="39255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대한민국 자동중문</a:t>
            </a:r>
            <a:r>
              <a:rPr lang="en-US" altLang="ko-KR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</a:t>
            </a:r>
            <a:endParaRPr lang="en-US" altLang="ko-KR">
              <a:solidFill>
                <a:schemeClr val="bg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20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AUTO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3BDE837-603C-410C-A688-ABD3BA34499C}"/>
              </a:ext>
            </a:extLst>
          </p:cNvPr>
          <p:cNvSpPr txBox="1"/>
          <p:nvPr/>
        </p:nvSpPr>
        <p:spPr>
          <a:xfrm>
            <a:off x="4340322" y="2376505"/>
            <a:ext cx="392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연동도어</a:t>
            </a:r>
            <a:endParaRPr lang="en-US" altLang="ko-KR" sz="320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4B9239B-ED3F-446C-8630-EB5FBAF60432}"/>
              </a:ext>
            </a:extLst>
          </p:cNvPr>
          <p:cNvSpPr txBox="1"/>
          <p:nvPr/>
        </p:nvSpPr>
        <p:spPr>
          <a:xfrm>
            <a:off x="4340322" y="2891425"/>
            <a:ext cx="39255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최고의 기술력을 자랑하는 시스템</a:t>
            </a:r>
            <a:endParaRPr lang="en-US" altLang="ko-KR" sz="11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내구성 테스트 </a:t>
            </a:r>
            <a:r>
              <a:rPr lang="en-US" altLang="ko-KR" sz="11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100</a:t>
            </a:r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만회 통과</a:t>
            </a:r>
            <a:endParaRPr lang="en-US" altLang="ko-KR" sz="11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1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저렴한 전기료</a:t>
            </a:r>
            <a:endParaRPr lang="en-US" altLang="ko-KR" sz="11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3958C24-33B7-4898-81A5-5635E736391D}"/>
              </a:ext>
            </a:extLst>
          </p:cNvPr>
          <p:cNvSpPr txBox="1"/>
          <p:nvPr/>
        </p:nvSpPr>
        <p:spPr>
          <a:xfrm>
            <a:off x="200981" y="405336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Auto Slinding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73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596</Words>
  <Application>Microsoft Office PowerPoint</Application>
  <PresentationFormat>A4 용지(210x297mm)</PresentationFormat>
  <Paragraphs>124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지석</dc:creator>
  <cp:lastModifiedBy>DOODOO</cp:lastModifiedBy>
  <cp:revision>3</cp:revision>
  <dcterms:created xsi:type="dcterms:W3CDTF">2021-07-16T00:21:46Z</dcterms:created>
  <dcterms:modified xsi:type="dcterms:W3CDTF">2021-07-16T01:16:29Z</dcterms:modified>
</cp:coreProperties>
</file>